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96" d="100"/>
          <a:sy n="96" d="100"/>
        </p:scale>
        <p:origin x="3032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514605" y="-919733"/>
            <a:ext cx="13074901" cy="9607705"/>
            <a:chOff x="106664757" y="105011863"/>
            <a:chExt cx="7417727" cy="1001965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373305" y="106119702"/>
              <a:ext cx="3300607" cy="45720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rgbClr val="000000"/>
                  </a:solidFill>
                  <a:latin typeface="Pineapple Delight" pitchFamily="2" charset="0"/>
                  <a:cs typeface="Arial" pitchFamily="34" charset="0"/>
                </a:rPr>
                <a:t>02</a:t>
              </a: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/08-12/2021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7822041" y="105156201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281884" y="105011863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W: Writing Process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I:Questioning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C:Class Discussion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O: Graphic Organizers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R:</a:t>
              </a:r>
              <a:r>
                <a:rPr kumimoji="0" lang="en-US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Note-taking/ Vocabulary Building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Persistence • Central Idea • Grit • Growth Mindset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62207" y="108881506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524445" y="106569961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ELASEGR13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Arial" pitchFamily="34" charset="0"/>
                  <a:cs typeface="Arial" pitchFamily="34" charset="0"/>
                </a:rPr>
                <a:t>ELASEGR15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Arial" pitchFamily="34" charset="0"/>
                  <a:cs typeface="Arial" pitchFamily="34" charset="0"/>
                </a:rPr>
                <a:t>ELASEGR16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Arial" pitchFamily="34" charset="0"/>
                  <a:cs typeface="Arial" pitchFamily="34" charset="0"/>
                </a:rPr>
                <a:t>ELASEGW2 a-f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" y="-48240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372306" y="5023741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8" y="-379153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ELA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998513"/>
              </p:ext>
            </p:extLst>
          </p:nvPr>
        </p:nvGraphicFramePr>
        <p:xfrm>
          <a:off x="-1143000" y="5358635"/>
          <a:ext cx="8001001" cy="4046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010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20890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46459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669217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42271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487154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2862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2472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Opening</a:t>
                      </a:r>
                    </a:p>
                    <a:p>
                      <a:pPr algn="ctr"/>
                      <a:r>
                        <a:rPr lang="en-US" sz="900" dirty="0"/>
                        <a:t>Vocabulary</a:t>
                      </a:r>
                      <a:r>
                        <a:rPr lang="en-US" sz="900" baseline="0" dirty="0"/>
                        <a:t> Review Unit 4A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/>
                        <a:t>Argumentative Writing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/>
                        <a:t>Unit 4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Write an essay using case examples to support your position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Review Unit 3B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Argumentative writing </a:t>
                      </a: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4 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Wizer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 assignment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Write an essay using case examples to support your position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Quiz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4A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Argumentative writing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4 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Wizer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 assignment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Write an essay using case examples to support your position 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  <a:r>
                        <a:rPr lang="en-US" sz="1000" baseline="0" dirty="0"/>
                        <a:t> School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Quiz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4A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Argumentative writing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4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Wizer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 assignment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Write an essay using case examples to support your position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87540" y="3186021"/>
            <a:ext cx="800850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ELAGSE6RI3: </a:t>
            </a:r>
            <a:r>
              <a:rPr lang="en-US" dirty="0"/>
              <a:t>I can analyze in detail how events or ideas are introduced</a:t>
            </a:r>
          </a:p>
          <a:p>
            <a:r>
              <a:rPr lang="en-US" b="1" dirty="0"/>
              <a:t>ELAGSE6RI5:</a:t>
            </a:r>
            <a:r>
              <a:rPr lang="en-US" dirty="0"/>
              <a:t>I can analyze how a sentence, paragraph, chapter, or section contributes to the development of the ideas.</a:t>
            </a:r>
            <a:r>
              <a:rPr lang="en-US" b="1" dirty="0"/>
              <a:t> </a:t>
            </a:r>
          </a:p>
          <a:p>
            <a:r>
              <a:rPr lang="en-US" b="1" dirty="0"/>
              <a:t>ELAGSE6RI6:</a:t>
            </a:r>
            <a:r>
              <a:rPr lang="en-US" dirty="0"/>
              <a:t>I can determine an author's point of view; I can summarize.</a:t>
            </a:r>
            <a:endParaRPr lang="en-US" b="1" dirty="0"/>
          </a:p>
          <a:p>
            <a:r>
              <a:rPr lang="en-US" b="1" dirty="0"/>
              <a:t>ELAGSE6W2 a-f: </a:t>
            </a:r>
            <a:r>
              <a:rPr lang="en-US" dirty="0"/>
              <a:t>I can write an informative essay.</a:t>
            </a:r>
            <a:endParaRPr lang="en-US" b="1" dirty="0"/>
          </a:p>
          <a:p>
            <a:endParaRPr lang="en-US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032218" y="-167407"/>
            <a:ext cx="12450201" cy="9329866"/>
            <a:chOff x="106664757" y="105301616"/>
            <a:chExt cx="7063319" cy="972990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963556" y="106290003"/>
              <a:ext cx="2560400" cy="4572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Date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8722816" y="105301616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109912433" y="105366122"/>
              <a:ext cx="3815643" cy="819068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W </a:t>
              </a:r>
              <a:r>
                <a:rPr lang="en-US" sz="1200" dirty="0"/>
                <a:t>Students will respond to the hook image using the “I see, I think, I wonder” recording sheet.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</a:t>
              </a:r>
              <a:r>
                <a:rPr lang="en-US" dirty="0"/>
                <a:t>. </a:t>
              </a:r>
              <a:r>
                <a:rPr lang="en-US" sz="1200" dirty="0"/>
                <a:t>Hook/Mini Lesson: I see, I think, I wonder. </a:t>
              </a:r>
              <a:endParaRPr lang="en-US" sz="1200" b="1" dirty="0"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 </a:t>
              </a:r>
              <a:r>
                <a:rPr kumimoji="0" lang="en-US" sz="12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Group</a:t>
              </a:r>
              <a:r>
                <a:rPr kumimoji="0" lang="en-US" sz="120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Discussion</a:t>
              </a:r>
              <a:endParaRPr kumimoji="0" 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 </a:t>
              </a:r>
              <a:r>
                <a:rPr lang="en-US" sz="1200" dirty="0">
                  <a:latin typeface="LD Elementary" pitchFamily="2" charset="0"/>
                  <a:cs typeface="Arial" pitchFamily="34" charset="0"/>
                </a:rPr>
                <a:t>Graphic Organizer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</a:t>
              </a:r>
              <a:r>
                <a:rPr lang="en-US" sz="1200" dirty="0"/>
                <a:t>. World Studies for Georgia Students 6; </a:t>
              </a:r>
              <a:r>
                <a:rPr lang="en-US" sz="1200" dirty="0" err="1"/>
                <a:t>Clairmont</a:t>
              </a:r>
              <a:r>
                <a:rPr lang="en-US" sz="1200" dirty="0"/>
                <a:t> Press. Pages 66-70, Chapter 4: Geography and history of Europe Section; and Glossary. 2. Online research resources.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regional• political map • physical map • channel • plain • peninsula continent• Eurasia • geographical • rainforest • canal • desert • gulf • environmental • air pollution• natural resources • location • climate • distribution •trade • impact • population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099351" y="108881506"/>
              <a:ext cx="4589141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459045" y="106491739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" y="-319692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5707" y="-6766"/>
            <a:ext cx="1904147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Social Studies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665680"/>
              </p:ext>
            </p:extLst>
          </p:nvPr>
        </p:nvGraphicFramePr>
        <p:xfrm>
          <a:off x="-457200" y="5726602"/>
          <a:ext cx="8153401" cy="3319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6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52876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93643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28135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589666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3612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Latin America</a:t>
                      </a: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Latin America Government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Latin America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Latin America Government</a:t>
                      </a:r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Latin America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Latin America : Economic Issues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Latin America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/>
                        <a:t>Latin America : Economic Issues</a:t>
                      </a:r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Exit Ticket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34400" y="374307"/>
            <a:ext cx="19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02/08-12/2021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32977" y="690324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rPr>
              <a:t>Standards: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30376" y="944854"/>
            <a:ext cx="545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11988" y="955735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/>
              <a:t>SS6H3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SS6G7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SS6CG3</a:t>
            </a:r>
          </a:p>
          <a:p>
            <a:r>
              <a:rPr lang="en-US" sz="1600" b="1" dirty="0"/>
              <a:t>SS6E7,8,9</a:t>
            </a:r>
          </a:p>
          <a:p>
            <a:endParaRPr lang="en-US" sz="1600" b="1" dirty="0"/>
          </a:p>
          <a:p>
            <a:r>
              <a:rPr lang="en-US" sz="1600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6825" y="4387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379153" y="3486737"/>
            <a:ext cx="3429000" cy="7107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Latin America: Mexico, Brazil, Cuba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3" ma:contentTypeDescription="Create a new document." ma:contentTypeScope="" ma:versionID="8879446c9de975333d617a3acd73e7da">
  <xsd:schema xmlns:xsd="http://www.w3.org/2001/XMLSchema" xmlns:xs="http://www.w3.org/2001/XMLSchema" xmlns:p="http://schemas.microsoft.com/office/2006/metadata/properties" xmlns:ns3="d90ca092-4bec-4e23-aa5f-15e295414dbc" xmlns:ns4="4fe98146-5e1e-4168-b55d-b67a3818c9fb" targetNamespace="http://schemas.microsoft.com/office/2006/metadata/properties" ma:root="true" ma:fieldsID="403060fca5f2d15a3418073e06a037bc" ns3:_="" ns4:_="">
    <xsd:import namespace="d90ca092-4bec-4e23-aa5f-15e295414dbc"/>
    <xsd:import namespace="4fe98146-5e1e-4168-b55d-b67a3818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2073AC-F1D0-4B7A-9993-8F545032E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ca092-4bec-4e23-aa5f-15e295414dbc"/>
    <ds:schemaRef ds:uri="4fe98146-5e1e-4168-b55d-b67a3818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0A18FF-F83B-4E90-906E-59F0E077D693}">
  <ds:schemaRefs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4fe98146-5e1e-4168-b55d-b67a3818c9fb"/>
    <ds:schemaRef ds:uri="d90ca092-4bec-4e23-aa5f-15e295414dbc"/>
  </ds:schemaRefs>
</ds:datastoreItem>
</file>

<file path=customXml/itemProps3.xml><?xml version="1.0" encoding="utf-8"?>
<ds:datastoreItem xmlns:ds="http://schemas.openxmlformats.org/officeDocument/2006/customXml" ds:itemID="{EC167F30-809A-4DA4-BC32-42E7FFBA31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21150</TotalTime>
  <Words>536</Words>
  <Application>Microsoft Macintosh PowerPoint</Application>
  <PresentationFormat>On-screen Show (4:3)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LD Elementary</vt:lpstr>
      <vt:lpstr>Pineapple Delight</vt:lpstr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Bland, Dawn</cp:lastModifiedBy>
  <cp:revision>84</cp:revision>
  <dcterms:created xsi:type="dcterms:W3CDTF">2014-03-30T01:45:15Z</dcterms:created>
  <dcterms:modified xsi:type="dcterms:W3CDTF">2021-02-08T00:46:49Z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